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2"/>
  </p:notesMasterIdLst>
  <p:sldIdLst>
    <p:sldId id="276" r:id="rId2"/>
    <p:sldId id="277" r:id="rId3"/>
    <p:sldId id="287" r:id="rId4"/>
    <p:sldId id="286" r:id="rId5"/>
    <p:sldId id="285" r:id="rId6"/>
    <p:sldId id="284" r:id="rId7"/>
    <p:sldId id="283" r:id="rId8"/>
    <p:sldId id="282" r:id="rId9"/>
    <p:sldId id="281" r:id="rId10"/>
    <p:sldId id="27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7721A0-2B4A-4DBF-BC6F-78EB2272223B}" type="datetimeFigureOut">
              <a:rPr lang="ru-RU" smtClean="0"/>
              <a:pPr/>
              <a:t>21.02.2018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CD80E-AC2E-4D6F-83CB-E62E21A7771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8146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B2D95-32E4-45A6-8FE7-B4F8C96EE14E}" type="datetime1">
              <a:rPr lang="ru-RU" smtClean="0"/>
              <a:pPr/>
              <a:t>21.02.2018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910DA-45F5-4EBB-81B0-321F12BDA3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64F2D0-9D5E-4CB4-826F-2AACF6ED46E4}" type="datetime1">
              <a:rPr lang="ru-RU" smtClean="0"/>
              <a:pPr/>
              <a:t>21.02.2018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910DA-45F5-4EBB-81B0-321F12BDA3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E77BA2-26A2-4F93-9850-A128601DEC80}" type="datetime1">
              <a:rPr lang="ru-RU" smtClean="0"/>
              <a:pPr/>
              <a:t>21.02.2018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910DA-45F5-4EBB-81B0-321F12BDA3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62F34C-1937-4DA2-91A4-C1F10C69333E}" type="datetime1">
              <a:rPr lang="ru-RU" smtClean="0"/>
              <a:pPr/>
              <a:t>21.02.2018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910DA-45F5-4EBB-81B0-321F12BDA3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95CAD7-930A-4AD4-B8DF-FD8EC113B4B0}" type="datetime1">
              <a:rPr lang="ru-RU" smtClean="0"/>
              <a:pPr/>
              <a:t>21.02.2018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910DA-45F5-4EBB-81B0-321F12BDA3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CFDE8C-3DDD-4B91-9EED-5B83CDB5870F}" type="datetime1">
              <a:rPr lang="ru-RU" smtClean="0"/>
              <a:pPr/>
              <a:t>21.02.2018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910DA-45F5-4EBB-81B0-321F12BDA3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6A2185-74CD-4EEF-874E-34949E5B1404}" type="datetime1">
              <a:rPr lang="ru-RU" smtClean="0"/>
              <a:pPr/>
              <a:t>21.02.2018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910DA-45F5-4EBB-81B0-321F12BDA3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48D8C2-4F84-4B3C-B425-CBF60B50B177}" type="datetime1">
              <a:rPr lang="ru-RU" smtClean="0"/>
              <a:pPr/>
              <a:t>21.02.2018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910DA-45F5-4EBB-81B0-321F12BDA3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901052-C68D-4CD0-8C17-8BCB0227DD6E}" type="datetime1">
              <a:rPr lang="ru-RU" smtClean="0"/>
              <a:pPr/>
              <a:t>21.02.2018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910DA-45F5-4EBB-81B0-321F12BDA3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F81AA4-E13F-465A-BAEC-47D4D493A20C}" type="datetime1">
              <a:rPr lang="ru-RU" smtClean="0"/>
              <a:pPr/>
              <a:t>21.02.2018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910DA-45F5-4EBB-81B0-321F12BDA3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C5D221-4ACA-4322-B54C-46B56486FBB3}" type="datetime1">
              <a:rPr lang="ru-RU" smtClean="0"/>
              <a:pPr/>
              <a:t>21.02.2018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910DA-45F5-4EBB-81B0-321F12BDA3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CB80A6-DF5D-491A-8C0E-37948E5FA3B4}" type="datetime1">
              <a:rPr lang="ru-RU" smtClean="0"/>
              <a:pPr/>
              <a:t>21.02.2018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DF910DA-45F5-4EBB-81B0-321F12BDA3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197070" y="3944404"/>
            <a:ext cx="55574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Музей упаковки </a:t>
            </a: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2800" dirty="0" smtClean="0"/>
              <a:t>Актуальная  </a:t>
            </a:r>
            <a:r>
              <a:rPr lang="ru-RU" sz="2800" dirty="0"/>
              <a:t>история промышленности России и СССР </a:t>
            </a:r>
            <a:br>
              <a:rPr lang="ru-RU" sz="2800" dirty="0"/>
            </a:br>
            <a:r>
              <a:rPr lang="ru-RU" sz="2800" dirty="0"/>
              <a:t>в реальных артефактах и документах</a:t>
            </a:r>
            <a:br>
              <a:rPr lang="ru-RU" sz="2800" dirty="0"/>
            </a:br>
            <a:endParaRPr lang="ru-RU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96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Спасибо за внимание!</a:t>
            </a:r>
            <a:endParaRPr lang="ru-RU" sz="32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BF2B-ACCF-4BE0-97B2-3A83749F2B53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301350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70C0"/>
                </a:solidFill>
                <a:latin typeface="Calibri" pitchFamily="34" charset="0"/>
              </a:rPr>
              <a:t>Все новости на нашем сайте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70C0"/>
                </a:solidFill>
                <a:latin typeface="Calibri" pitchFamily="34" charset="0"/>
              </a:rPr>
              <a:t> НОВЦ.РФ</a:t>
            </a:r>
          </a:p>
        </p:txBody>
      </p:sp>
    </p:spTree>
    <p:extLst>
      <p:ext uri="{BB962C8B-B14F-4D97-AF65-F5344CB8AC3E}">
        <p14:creationId xmlns:p14="http://schemas.microsoft.com/office/powerpoint/2010/main" val="1371592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23" y="-12576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1. История Музея упаковки</a:t>
            </a:r>
            <a:endParaRPr lang="ru-RU" sz="32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BF2B-ACCF-4BE0-97B2-3A83749F2B53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611560" y="1196752"/>
            <a:ext cx="7632848" cy="4608512"/>
          </a:xfrm>
        </p:spPr>
        <p:txBody>
          <a:bodyPr>
            <a:normAutofit fontScale="47500" lnSpcReduction="20000"/>
          </a:bodyPr>
          <a:lstStyle/>
          <a:p>
            <a:r>
              <a:rPr lang="ru-RU" sz="3400" dirty="0"/>
              <a:t>Национальные музеи упаковки существуют в большинстве крупных развитых стран мира (США, Великобритания</a:t>
            </a:r>
            <a:r>
              <a:rPr lang="ru-RU" sz="3400" dirty="0" smtClean="0"/>
              <a:t>, Германия</a:t>
            </a:r>
            <a:r>
              <a:rPr lang="ru-RU" sz="3400" dirty="0"/>
              <a:t>, Франция и др.). </a:t>
            </a:r>
            <a:endParaRPr lang="ru-RU" sz="3400" dirty="0" smtClean="0"/>
          </a:p>
          <a:p>
            <a:r>
              <a:rPr lang="ru-RU" sz="3400" dirty="0" smtClean="0"/>
              <a:t>В </a:t>
            </a:r>
            <a:r>
              <a:rPr lang="ru-RU" sz="3400" dirty="0"/>
              <a:t>России отечественный Музей упаковки был создан </a:t>
            </a:r>
            <a:r>
              <a:rPr lang="ru-RU" sz="3400" dirty="0" smtClean="0"/>
              <a:t>в </a:t>
            </a:r>
            <a:r>
              <a:rPr lang="ru-RU" sz="3400" dirty="0"/>
              <a:t>1999 г. </a:t>
            </a:r>
            <a:r>
              <a:rPr lang="ru-RU" sz="3400" dirty="0" smtClean="0"/>
              <a:t>усилиями администрации </a:t>
            </a:r>
            <a:r>
              <a:rPr lang="ru-RU" sz="3400" dirty="0"/>
              <a:t>Политехнического музея и редакции журнала «Тара и упаковка</a:t>
            </a:r>
            <a:r>
              <a:rPr lang="ru-RU" sz="3400" dirty="0" smtClean="0"/>
              <a:t>».  </a:t>
            </a:r>
            <a:r>
              <a:rPr lang="ru-RU" sz="3400" dirty="0"/>
              <a:t>До 2010 г. он являлся одним </a:t>
            </a:r>
            <a:r>
              <a:rPr lang="ru-RU" sz="3400" dirty="0" smtClean="0"/>
              <a:t>из разделов </a:t>
            </a:r>
            <a:r>
              <a:rPr lang="ru-RU" sz="3400" dirty="0"/>
              <a:t>Политехнического музея</a:t>
            </a:r>
            <a:r>
              <a:rPr lang="ru-RU" sz="3400" dirty="0" smtClean="0"/>
              <a:t>.</a:t>
            </a:r>
          </a:p>
          <a:p>
            <a:pPr lvl="0"/>
            <a:r>
              <a:rPr lang="ru-RU" sz="3400" dirty="0" smtClean="0"/>
              <a:t>На </a:t>
            </a:r>
            <a:r>
              <a:rPr lang="ru-RU" sz="3400" dirty="0"/>
              <a:t>базе </a:t>
            </a:r>
            <a:r>
              <a:rPr lang="ru-RU" sz="3400" dirty="0" smtClean="0"/>
              <a:t>фондов Музея </a:t>
            </a:r>
            <a:r>
              <a:rPr lang="ru-RU" sz="3400" dirty="0"/>
              <a:t>проводились тематические ретроспективные и специализированные </a:t>
            </a:r>
            <a:r>
              <a:rPr lang="ru-RU" sz="3400" dirty="0" smtClean="0"/>
              <a:t>выставки (в том числе выездные), </a:t>
            </a:r>
            <a:r>
              <a:rPr lang="ru-RU" sz="3400" dirty="0"/>
              <a:t>конкурсы, семинары, мастер-классы</a:t>
            </a:r>
            <a:r>
              <a:rPr lang="ru-RU" sz="3400" dirty="0" smtClean="0"/>
              <a:t>. В частности, были проведены выставки </a:t>
            </a:r>
            <a:r>
              <a:rPr lang="ru-RU" sz="3400" dirty="0"/>
              <a:t>Серебряный век русского </a:t>
            </a:r>
            <a:r>
              <a:rPr lang="ru-RU" sz="3400" dirty="0" smtClean="0"/>
              <a:t>фантика», «Москва </a:t>
            </a:r>
            <a:r>
              <a:rPr lang="ru-RU" sz="3400" dirty="0"/>
              <a:t>на </a:t>
            </a:r>
            <a:r>
              <a:rPr lang="ru-RU" sz="3400" dirty="0" smtClean="0"/>
              <a:t>упаковках»; «История </a:t>
            </a:r>
            <a:r>
              <a:rPr lang="ru-RU" sz="3400" dirty="0"/>
              <a:t>спорта на </a:t>
            </a:r>
            <a:r>
              <a:rPr lang="ru-RU" sz="3400" dirty="0" smtClean="0"/>
              <a:t>упаковках»; «Тара и упаковка во время Великой Отечественной войны» </a:t>
            </a:r>
            <a:r>
              <a:rPr lang="ru-RU" sz="3400" dirty="0"/>
              <a:t>и др.</a:t>
            </a:r>
          </a:p>
          <a:p>
            <a:r>
              <a:rPr lang="ru-RU" sz="3400" dirty="0" smtClean="0"/>
              <a:t>Работа </a:t>
            </a:r>
            <a:r>
              <a:rPr lang="ru-RU" sz="3400" dirty="0"/>
              <a:t>Музея получила высокую оценку и поддержку со стороны ТПП РФ, Национальной </a:t>
            </a:r>
            <a:r>
              <a:rPr lang="ru-RU" sz="3400" dirty="0" smtClean="0"/>
              <a:t>Конфедерации Упаковщиков</a:t>
            </a:r>
            <a:r>
              <a:rPr lang="ru-RU" sz="3400" dirty="0"/>
              <a:t>, Национального Тарного Союза, ассоциации производителей упаковочных машин и </a:t>
            </a:r>
            <a:r>
              <a:rPr lang="ru-RU" sz="3400" dirty="0" smtClean="0"/>
              <a:t>оборудования «</a:t>
            </a:r>
            <a:r>
              <a:rPr lang="ru-RU" sz="3400" dirty="0"/>
              <a:t>ПАКМАШ», Союза дизайнеров России и международной ассоциации Союз Дизайнеров, а также </a:t>
            </a:r>
            <a:r>
              <a:rPr lang="ru-RU" sz="3400" dirty="0" smtClean="0"/>
              <a:t>крупнейших предприятий отрасли.</a:t>
            </a:r>
          </a:p>
          <a:p>
            <a:r>
              <a:rPr lang="ru-RU" sz="3400" dirty="0" smtClean="0"/>
              <a:t>В </a:t>
            </a:r>
            <a:r>
              <a:rPr lang="ru-RU" sz="3400" dirty="0"/>
              <a:t>начале </a:t>
            </a:r>
            <a:r>
              <a:rPr lang="ru-RU" sz="3400" dirty="0" smtClean="0"/>
              <a:t>2011 года</a:t>
            </a:r>
            <a:r>
              <a:rPr lang="ru-RU" sz="3400" dirty="0"/>
              <a:t>, в связи с реконструкцией Политехнического музея, основная экспозиция </a:t>
            </a:r>
            <a:r>
              <a:rPr lang="ru-RU" sz="3400" dirty="0" smtClean="0"/>
              <a:t>Музея была </a:t>
            </a:r>
            <a:r>
              <a:rPr lang="ru-RU" sz="3400" dirty="0"/>
              <a:t>временно закрыта. по финансовым и организационным причинам возродить Музей с тех пор не удалось, и его коллекции находятся в режиме сохранения.  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0829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23" y="-12576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2. Задачи Музея упаковки</a:t>
            </a:r>
            <a:endParaRPr lang="ru-RU" sz="32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BF2B-ACCF-4BE0-97B2-3A83749F2B53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641373" y="1124744"/>
            <a:ext cx="7886700" cy="4351338"/>
          </a:xfrm>
        </p:spPr>
        <p:txBody>
          <a:bodyPr>
            <a:normAutofit fontScale="5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Экспонирование, изучение и популяризация лучших образцов тароупаковочных изделий и этикеток, как </a:t>
            </a:r>
            <a:r>
              <a:rPr lang="ru-RU" dirty="0"/>
              <a:t>материальных свидетельств истории экономики и как произведений прикладного искусства. </a:t>
            </a:r>
          </a:p>
          <a:p>
            <a:pPr marL="514350" lvl="0" indent="-514350">
              <a:buFont typeface="+mj-lt"/>
              <a:buAutoNum type="arabicPeriod"/>
            </a:pP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Популяризация новейших достижений в упаковочной индустрии (включая дизайн упаковки и современные технологии утилизации отходов упаковки).</a:t>
            </a:r>
          </a:p>
          <a:p>
            <a:pPr marL="514350" lvl="0" indent="-514350">
              <a:buFont typeface="+mj-lt"/>
              <a:buAutoNum type="arabicPeriod"/>
            </a:pP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Сохранение и реставрация уникальной коллекции тароупаковочной продукции всех эпох России, научное изучение и систематизация экспонатов, пополнение фондов новыми артефактами. </a:t>
            </a:r>
          </a:p>
          <a:p>
            <a:pPr marL="514350" lvl="0" indent="-514350">
              <a:buFont typeface="+mj-lt"/>
              <a:buAutoNum type="arabicPeriod"/>
            </a:pP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Развитие образовательного полигона на базе Музея и его фондов, для студентов, ученых, специалистов отрасли. Содействие повышению качества образования специалистов упаковочной отрасли.</a:t>
            </a:r>
          </a:p>
          <a:p>
            <a:pPr marL="514350" lvl="0" indent="-514350">
              <a:buFont typeface="+mj-lt"/>
              <a:buAutoNum type="arabicPeriod"/>
            </a:pP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Содействие профориентации школьников и студентов, популяризация профессий и специальностей, связанных с созданием и обращением упаковки. 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5056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23" y="-12576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3. Коллекции Музея упаковки</a:t>
            </a:r>
            <a:endParaRPr lang="ru-RU" sz="32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BF2B-ACCF-4BE0-97B2-3A83749F2B53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2713855"/>
          </a:xfrm>
        </p:spPr>
        <p:txBody>
          <a:bodyPr>
            <a:noAutofit/>
          </a:bodyPr>
          <a:lstStyle/>
          <a:p>
            <a:r>
              <a:rPr lang="ru-RU" sz="1600" dirty="0"/>
              <a:t>Фонды Музея упаковки располагают богатейшими коллекциями уникальных образцов тароупаковочной и этикеточной продукции, архивными материалами по истории упаковочной промышленности России XIX‑ХХ веков. </a:t>
            </a:r>
            <a:endParaRPr lang="ru-RU" sz="1600" dirty="0" smtClean="0"/>
          </a:p>
          <a:p>
            <a:r>
              <a:rPr lang="ru-RU" sz="1600" dirty="0"/>
              <a:t>Многие экспонаты из фондов Музея являются историческими реликвиями, которые существуют в одном или считанном количестве экземпляров. Это неповторимые материальные документы трех эпох российской истории, к созданию которых приложили руку известные </a:t>
            </a:r>
            <a:r>
              <a:rPr lang="ru-RU" sz="1600" dirty="0" smtClean="0"/>
              <a:t>российские художники </a:t>
            </a:r>
            <a:r>
              <a:rPr lang="ru-RU" sz="1600" dirty="0"/>
              <a:t>и дизайнеры. </a:t>
            </a:r>
            <a:endParaRPr lang="ru-RU" sz="1600" dirty="0" smtClean="0"/>
          </a:p>
          <a:p>
            <a:r>
              <a:rPr lang="ru-RU" sz="1600" dirty="0"/>
              <a:t>Эти коллекции представляют огромный интерес для современных предпринимателей, маркетологов, дизайнеров, ученых, работающих в сфере производства и потребления упаковочной продукции, преподавателей и студентов профильных специальностей и </a:t>
            </a:r>
            <a:r>
              <a:rPr lang="ru-RU" sz="1600" dirty="0" smtClean="0"/>
              <a:t>специализаций.</a:t>
            </a:r>
          </a:p>
          <a:p>
            <a:r>
              <a:rPr lang="ru-RU" sz="1600" dirty="0"/>
              <a:t>Музей упаковки </a:t>
            </a:r>
            <a:r>
              <a:rPr lang="ru-RU" sz="1600" dirty="0" smtClean="0"/>
              <a:t>позволяет </a:t>
            </a:r>
            <a:r>
              <a:rPr lang="ru-RU" sz="1600" dirty="0"/>
              <a:t>предотвратить угрозу распыления и утраты коллекции, обеспечить экспонатам должный уход и реставрацию. </a:t>
            </a:r>
            <a:r>
              <a:rPr lang="ru-RU" sz="1600" dirty="0" smtClean="0"/>
              <a:t>С открытием Музея к его </a:t>
            </a:r>
            <a:r>
              <a:rPr lang="ru-RU" sz="1600" dirty="0"/>
              <a:t>фондам </a:t>
            </a:r>
            <a:r>
              <a:rPr lang="ru-RU" sz="1600" dirty="0" smtClean="0"/>
              <a:t>смогут </a:t>
            </a:r>
            <a:r>
              <a:rPr lang="ru-RU" sz="1600" dirty="0"/>
              <a:t>получить доступ научные работники, историки и культурологи, издатели научной, образовательной и популярной литературы. Станет возможным пополнение коллекции новыми артефактами, старинными, свидетелями прошлых эпох, и новыми, представляющими срез современности.</a:t>
            </a:r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val="2365056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23" y="-12576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4. Экспозиция Музея упаковки</a:t>
            </a:r>
            <a:endParaRPr lang="ru-RU" sz="32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BF2B-ACCF-4BE0-97B2-3A83749F2B53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641373" y="1340768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Экспозиция Музея будет состоять из четырех основных частей: </a:t>
            </a:r>
          </a:p>
          <a:p>
            <a:pPr marL="731520" lvl="1" indent="-457200">
              <a:buFont typeface="+mj-lt"/>
              <a:buAutoNum type="arabicPeriod"/>
            </a:pPr>
            <a:r>
              <a:rPr lang="ru-RU" sz="2000" b="1" dirty="0" smtClean="0">
                <a:solidFill>
                  <a:srgbClr val="00B0F0"/>
                </a:solidFill>
              </a:rPr>
              <a:t>Всемирная история упаковки</a:t>
            </a:r>
            <a:r>
              <a:rPr lang="ru-RU" sz="2000" dirty="0" smtClean="0">
                <a:solidFill>
                  <a:schemeClr val="tx1"/>
                </a:solidFill>
              </a:rPr>
              <a:t> с древнейших времен до современности. В том числе, история упаковки в Российской Империи, СССР и современной России.</a:t>
            </a:r>
          </a:p>
          <a:p>
            <a:pPr marL="731520" lvl="1" indent="-457200">
              <a:buFont typeface="+mj-lt"/>
              <a:buAutoNum type="arabicPeriod"/>
            </a:pPr>
            <a:r>
              <a:rPr lang="ru-RU" sz="2000" b="1" dirty="0" smtClean="0">
                <a:solidFill>
                  <a:srgbClr val="00B0F0"/>
                </a:solidFill>
              </a:rPr>
              <a:t>Современные упаковочные технологии и оборудование</a:t>
            </a:r>
            <a:r>
              <a:rPr lang="ru-RU" sz="2000" dirty="0" smtClean="0">
                <a:solidFill>
                  <a:schemeClr val="tx1"/>
                </a:solidFill>
              </a:rPr>
              <a:t> (включая действующие образцы).</a:t>
            </a:r>
          </a:p>
          <a:p>
            <a:pPr marL="731520" lvl="1" indent="-457200">
              <a:buFont typeface="+mj-lt"/>
              <a:buAutoNum type="arabicPeriod"/>
            </a:pPr>
            <a:r>
              <a:rPr lang="ru-RU" sz="2000" b="1" dirty="0" smtClean="0">
                <a:solidFill>
                  <a:srgbClr val="00B0F0"/>
                </a:solidFill>
              </a:rPr>
              <a:t>Упаковка и экология.</a:t>
            </a:r>
            <a:r>
              <a:rPr lang="ru-RU" sz="2000" dirty="0" smtClean="0">
                <a:solidFill>
                  <a:schemeClr val="tx1"/>
                </a:solidFill>
              </a:rPr>
              <a:t> Проблема утилизации и вторичного использования упаковочных отходов.</a:t>
            </a:r>
          </a:p>
          <a:p>
            <a:pPr marL="731520" lvl="1" indent="-457200">
              <a:buFont typeface="+mj-lt"/>
              <a:buAutoNum type="arabicPeriod"/>
            </a:pPr>
            <a:r>
              <a:rPr lang="ru-RU" sz="2000" b="1" dirty="0" smtClean="0">
                <a:solidFill>
                  <a:srgbClr val="00B0F0"/>
                </a:solidFill>
              </a:rPr>
              <a:t>Будущее упаковочной отрасли</a:t>
            </a:r>
            <a:r>
              <a:rPr lang="ru-RU" sz="2000" dirty="0" smtClean="0">
                <a:solidFill>
                  <a:schemeClr val="tx1"/>
                </a:solidFill>
              </a:rPr>
              <a:t>: «умная упаковка», «интернет вещей» и «Индустрия 4.0».</a:t>
            </a:r>
          </a:p>
          <a:p>
            <a:endParaRPr lang="ru-RU" sz="2000" dirty="0" smtClean="0"/>
          </a:p>
          <a:p>
            <a:r>
              <a:rPr lang="ru-RU" sz="1800" dirty="0" smtClean="0"/>
              <a:t>Кроме того, в Музее будут проводиться тематические выставки, на темы, связанные с историей упаковки и пересечением упаковки с различными сферами жизни.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5056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19" y="2166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5. Форматы экспонирования</a:t>
            </a:r>
            <a:endParaRPr lang="ru-RU" sz="32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BF2B-ACCF-4BE0-97B2-3A83749F2B53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641373" y="1340768"/>
            <a:ext cx="7886700" cy="435133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Для экспонирования коллекции Музея и работы с посетителями будут использованы все форматы музейной работы: </a:t>
            </a:r>
          </a:p>
          <a:p>
            <a:endParaRPr lang="ru-RU" sz="2000" dirty="0" smtClean="0"/>
          </a:p>
          <a:p>
            <a:pPr lvl="1"/>
            <a:r>
              <a:rPr lang="ru-RU" sz="1700" dirty="0" smtClean="0"/>
              <a:t>1) </a:t>
            </a:r>
            <a:r>
              <a:rPr lang="ru-RU" sz="1700" b="1" dirty="0" smtClean="0">
                <a:solidFill>
                  <a:srgbClr val="00B0F0"/>
                </a:solidFill>
              </a:rPr>
              <a:t>Классический формат</a:t>
            </a:r>
            <a:r>
              <a:rPr lang="ru-RU" sz="1700" dirty="0" smtClean="0"/>
              <a:t>: витрины с экспонатами и стенды с текстами и иллюстрациями</a:t>
            </a:r>
          </a:p>
          <a:p>
            <a:pPr lvl="1"/>
            <a:r>
              <a:rPr lang="ru-RU" sz="1700" dirty="0" smtClean="0"/>
              <a:t>2) </a:t>
            </a:r>
            <a:r>
              <a:rPr lang="ru-RU" sz="1700" b="1" dirty="0" smtClean="0">
                <a:solidFill>
                  <a:srgbClr val="00B0F0"/>
                </a:solidFill>
              </a:rPr>
              <a:t>Мультимедийный формат</a:t>
            </a:r>
            <a:r>
              <a:rPr lang="ru-RU" sz="1700" dirty="0" smtClean="0"/>
              <a:t>: трансляция тематических видеофильмов</a:t>
            </a:r>
          </a:p>
          <a:p>
            <a:pPr lvl="1"/>
            <a:r>
              <a:rPr lang="ru-RU" sz="1700" dirty="0" smtClean="0"/>
              <a:t>3) </a:t>
            </a:r>
            <a:r>
              <a:rPr lang="ru-RU" sz="1700" b="1" dirty="0" smtClean="0">
                <a:solidFill>
                  <a:srgbClr val="00B0F0"/>
                </a:solidFill>
              </a:rPr>
              <a:t>Интерактивный формат</a:t>
            </a:r>
            <a:r>
              <a:rPr lang="ru-RU" sz="1700" dirty="0" smtClean="0"/>
              <a:t>: реализуется с помощью интерактивного сенсорного стола (стенда). </a:t>
            </a:r>
          </a:p>
          <a:p>
            <a:pPr lvl="1"/>
            <a:r>
              <a:rPr lang="ru-RU" sz="1700" dirty="0" smtClean="0"/>
              <a:t>4) </a:t>
            </a:r>
            <a:r>
              <a:rPr lang="ru-RU" sz="1700" b="1" dirty="0" smtClean="0">
                <a:solidFill>
                  <a:srgbClr val="00B0F0"/>
                </a:solidFill>
              </a:rPr>
              <a:t>Игровой формат</a:t>
            </a:r>
            <a:r>
              <a:rPr lang="ru-RU" sz="1700" dirty="0" smtClean="0"/>
              <a:t>: задания и квесты на темы, связанные с историей упаковки всех времен и народов (в виртуальном и реальном вариантах)</a:t>
            </a:r>
          </a:p>
          <a:p>
            <a:pPr lvl="1"/>
            <a:r>
              <a:rPr lang="ru-RU" sz="1700" dirty="0" smtClean="0"/>
              <a:t>5) </a:t>
            </a:r>
            <a:r>
              <a:rPr lang="ru-RU" sz="1700" b="1" dirty="0" smtClean="0">
                <a:solidFill>
                  <a:srgbClr val="00B0F0"/>
                </a:solidFill>
              </a:rPr>
              <a:t>Прикладной формат</a:t>
            </a:r>
            <a:r>
              <a:rPr lang="ru-RU" sz="1700" dirty="0" smtClean="0"/>
              <a:t>: демонстрация работы упаковочного оборудования (с непосредственным участием посетителей), решение задач на дизайн упаковки (в виртуальном и реальном вариантах).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5056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23" y="-12576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6. Направления деятельности</a:t>
            </a:r>
            <a:endParaRPr lang="ru-RU" sz="32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BF2B-ACCF-4BE0-97B2-3A83749F2B53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641373" y="1196752"/>
            <a:ext cx="7886700" cy="4351338"/>
          </a:xfrm>
        </p:spPr>
        <p:txBody>
          <a:bodyPr>
            <a:normAutofit fontScale="62500" lnSpcReduction="20000"/>
          </a:bodyPr>
          <a:lstStyle/>
          <a:p>
            <a:endParaRPr lang="ru-RU" sz="2300" dirty="0" smtClean="0"/>
          </a:p>
          <a:p>
            <a:pPr marL="731520" lvl="1" indent="-457200">
              <a:buFont typeface="+mj-lt"/>
              <a:buAutoNum type="arabicPeriod"/>
            </a:pPr>
            <a:r>
              <a:rPr lang="ru-RU" sz="2300" b="1" dirty="0" smtClean="0">
                <a:solidFill>
                  <a:srgbClr val="00B0F0"/>
                </a:solidFill>
              </a:rPr>
              <a:t>Экспозиционная </a:t>
            </a:r>
            <a:r>
              <a:rPr lang="ru-RU" sz="2300" b="1" dirty="0">
                <a:solidFill>
                  <a:srgbClr val="00B0F0"/>
                </a:solidFill>
              </a:rPr>
              <a:t>деятельность. </a:t>
            </a:r>
            <a:r>
              <a:rPr lang="ru-RU" sz="2300" dirty="0">
                <a:solidFill>
                  <a:schemeClr val="tx1"/>
                </a:solidFill>
              </a:rPr>
              <a:t>Представление коллекции Музея в экспозиции, открытой для посетителей. Проведение образовательных экскурсий. Проведение экскурсий по экспозиции </a:t>
            </a:r>
            <a:r>
              <a:rPr lang="ru-RU" sz="2300" dirty="0" smtClean="0">
                <a:solidFill>
                  <a:schemeClr val="tx1"/>
                </a:solidFill>
              </a:rPr>
              <a:t>Музея. </a:t>
            </a:r>
          </a:p>
          <a:p>
            <a:pPr marL="731520" lvl="1" indent="-457200">
              <a:buFont typeface="+mj-lt"/>
              <a:buAutoNum type="arabicPeriod"/>
            </a:pPr>
            <a:r>
              <a:rPr lang="ru-RU" sz="2300" b="1" dirty="0">
                <a:solidFill>
                  <a:srgbClr val="00B0F0"/>
                </a:solidFill>
              </a:rPr>
              <a:t>Проведение тематических ретроспективных и специализированных выставок</a:t>
            </a:r>
            <a:r>
              <a:rPr lang="ru-RU" sz="2300" dirty="0">
                <a:solidFill>
                  <a:schemeClr val="tx1"/>
                </a:solidFill>
              </a:rPr>
              <a:t>, как на территории Музея, так и выездных. Представление экспонатов Музея на отраслевых и специализированных выставках, форумах, конференциях в России и за рубежом</a:t>
            </a:r>
            <a:r>
              <a:rPr lang="ru-RU" sz="2300" dirty="0" smtClean="0">
                <a:solidFill>
                  <a:schemeClr val="tx1"/>
                </a:solidFill>
              </a:rPr>
              <a:t>.</a:t>
            </a:r>
          </a:p>
          <a:p>
            <a:pPr marL="731520" lvl="1" indent="-457200">
              <a:buFont typeface="+mj-lt"/>
              <a:buAutoNum type="arabicPeriod"/>
            </a:pPr>
            <a:r>
              <a:rPr lang="ru-RU" sz="2300" b="1" dirty="0">
                <a:solidFill>
                  <a:srgbClr val="00B0F0"/>
                </a:solidFill>
              </a:rPr>
              <a:t>Фондовая работа. </a:t>
            </a:r>
            <a:r>
              <a:rPr lang="ru-RU" sz="2300" dirty="0">
                <a:solidFill>
                  <a:schemeClr val="tx1"/>
                </a:solidFill>
              </a:rPr>
              <a:t>Систематизация, научное описание, сохранение, реставрация и пополнение коллекций Музея</a:t>
            </a:r>
            <a:r>
              <a:rPr lang="ru-RU" sz="2300" dirty="0" smtClean="0">
                <a:solidFill>
                  <a:schemeClr val="tx1"/>
                </a:solidFill>
              </a:rPr>
              <a:t>.</a:t>
            </a:r>
          </a:p>
          <a:p>
            <a:pPr marL="731520" lvl="1" indent="-457200">
              <a:buFont typeface="+mj-lt"/>
              <a:buAutoNum type="arabicPeriod"/>
            </a:pPr>
            <a:r>
              <a:rPr lang="ru-RU" sz="2300" b="1" dirty="0">
                <a:solidFill>
                  <a:srgbClr val="00B0F0"/>
                </a:solidFill>
              </a:rPr>
              <a:t>Культурно-просветительская и образовательная деятельность</a:t>
            </a:r>
            <a:r>
              <a:rPr lang="ru-RU" sz="2300" dirty="0">
                <a:solidFill>
                  <a:schemeClr val="tx1"/>
                </a:solidFill>
              </a:rPr>
              <a:t>. Проведение лекций, учебных и научных семинаров, обучающих мастер-классов по тематике Музея для специалистов разных отраслей экономики, взаимодействующих с упаковкой, и для студентов профильных кафедр. </a:t>
            </a:r>
            <a:endParaRPr lang="ru-RU" sz="2300" dirty="0" smtClean="0">
              <a:solidFill>
                <a:schemeClr val="tx1"/>
              </a:solidFill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ru-RU" sz="2300" b="1" dirty="0" smtClean="0">
                <a:solidFill>
                  <a:srgbClr val="00B0F0"/>
                </a:solidFill>
              </a:rPr>
              <a:t>Популяризация </a:t>
            </a:r>
            <a:r>
              <a:rPr lang="ru-RU" sz="2300" b="1" dirty="0">
                <a:solidFill>
                  <a:srgbClr val="00B0F0"/>
                </a:solidFill>
              </a:rPr>
              <a:t>профессий</a:t>
            </a:r>
            <a:r>
              <a:rPr lang="ru-RU" sz="2300" dirty="0">
                <a:solidFill>
                  <a:schemeClr val="tx1"/>
                </a:solidFill>
              </a:rPr>
              <a:t>, связанных с упаковкой; </a:t>
            </a:r>
            <a:r>
              <a:rPr lang="ru-RU" sz="2300" b="1" dirty="0">
                <a:solidFill>
                  <a:srgbClr val="00B0F0"/>
                </a:solidFill>
              </a:rPr>
              <a:t>профориентация молодежи </a:t>
            </a:r>
            <a:r>
              <a:rPr lang="ru-RU" sz="2300" dirty="0">
                <a:solidFill>
                  <a:schemeClr val="tx1"/>
                </a:solidFill>
              </a:rPr>
              <a:t>при выборе профессии или специальности (маркетолог, технолог упаковочного производства, дизайнер упаковки, мерчендайзер и др.).</a:t>
            </a:r>
          </a:p>
          <a:p>
            <a:pPr marL="731520" lvl="1" indent="-457200">
              <a:buFont typeface="+mj-lt"/>
              <a:buAutoNum type="arabicPeriod"/>
            </a:pPr>
            <a:r>
              <a:rPr lang="ru-RU" sz="2300" b="1" dirty="0" smtClean="0">
                <a:solidFill>
                  <a:srgbClr val="00B0F0"/>
                </a:solidFill>
              </a:rPr>
              <a:t>Проведение отраслевых мероприятий </a:t>
            </a:r>
            <a:r>
              <a:rPr lang="ru-RU" sz="2300" dirty="0" smtClean="0">
                <a:solidFill>
                  <a:schemeClr val="tx1"/>
                </a:solidFill>
              </a:rPr>
              <a:t>на темы упаковочной отрасли (конференции, круглые столы, форумы).</a:t>
            </a:r>
          </a:p>
          <a:p>
            <a:pPr marL="731520" lvl="1" indent="-457200">
              <a:buFont typeface="+mj-lt"/>
              <a:buAutoNum type="arabicPeriod"/>
            </a:pPr>
            <a:r>
              <a:rPr lang="ru-RU" sz="2300" b="1" dirty="0">
                <a:solidFill>
                  <a:srgbClr val="00B0F0"/>
                </a:solidFill>
              </a:rPr>
              <a:t>Проведение национальных и международных конкурсов</a:t>
            </a:r>
            <a:r>
              <a:rPr lang="ru-RU" sz="2300" dirty="0">
                <a:solidFill>
                  <a:srgbClr val="00B0F0"/>
                </a:solidFill>
              </a:rPr>
              <a:t> </a:t>
            </a:r>
            <a:r>
              <a:rPr lang="ru-RU" sz="2300" dirty="0">
                <a:solidFill>
                  <a:schemeClr val="tx1"/>
                </a:solidFill>
              </a:rPr>
              <a:t>по дизайну упаковки, а также выставок работ – победителей этих конкурсов. В том числе, международный студенческий конкурс на лучший дизайн упаковки «Заводной апельсин</a:t>
            </a:r>
            <a:r>
              <a:rPr lang="ru-RU" sz="2300" dirty="0" smtClean="0">
                <a:solidFill>
                  <a:schemeClr val="tx1"/>
                </a:solidFill>
              </a:rPr>
              <a:t>».</a:t>
            </a:r>
            <a:endParaRPr lang="ru-RU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056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23" y="-12576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6. Направления деятельности</a:t>
            </a:r>
            <a:endParaRPr lang="ru-RU" sz="32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BF2B-ACCF-4BE0-97B2-3A83749F2B53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641373" y="1240755"/>
            <a:ext cx="7886700" cy="4351338"/>
          </a:xfrm>
        </p:spPr>
        <p:txBody>
          <a:bodyPr>
            <a:noAutofit/>
          </a:bodyPr>
          <a:lstStyle/>
          <a:p>
            <a:pPr marL="617220" lvl="1" indent="-342900">
              <a:lnSpc>
                <a:spcPct val="80000"/>
              </a:lnSpc>
              <a:buFont typeface="+mj-lt"/>
              <a:buAutoNum type="arabicPeriod" startAt="8"/>
            </a:pPr>
            <a:r>
              <a:rPr lang="ru-RU" sz="1400" b="1" dirty="0">
                <a:solidFill>
                  <a:srgbClr val="00B0F0"/>
                </a:solidFill>
              </a:rPr>
              <a:t>Популяризация инноваций и лучших образцов </a:t>
            </a:r>
            <a:r>
              <a:rPr lang="ru-RU" sz="1400" dirty="0">
                <a:solidFill>
                  <a:schemeClr val="tx1"/>
                </a:solidFill>
              </a:rPr>
              <a:t>в сфере технологии и дизайна упаковки, как в отраслевом сообществе, так и для широкой аудитории, с использованием СМИ и сети Интернет. В том числе, продвижение современных технологий утилизации и вторичного использования отходов упаковки, воспитание экологического сознания у потребителей тароупаковочной продукции. </a:t>
            </a:r>
          </a:p>
          <a:p>
            <a:pPr marL="617220" lvl="1" indent="-342900">
              <a:lnSpc>
                <a:spcPct val="80000"/>
              </a:lnSpc>
              <a:buFont typeface="+mj-lt"/>
              <a:buAutoNum type="arabicPeriod" startAt="8"/>
            </a:pPr>
            <a:r>
              <a:rPr lang="ru-RU" sz="1400" b="1" dirty="0" smtClean="0">
                <a:solidFill>
                  <a:srgbClr val="00B0F0"/>
                </a:solidFill>
              </a:rPr>
              <a:t>Содействие </a:t>
            </a:r>
            <a:r>
              <a:rPr lang="ru-RU" sz="1400" b="1" dirty="0">
                <a:solidFill>
                  <a:srgbClr val="00B0F0"/>
                </a:solidFill>
              </a:rPr>
              <a:t>научной деятельности</a:t>
            </a:r>
            <a:r>
              <a:rPr lang="ru-RU" sz="1400" dirty="0">
                <a:solidFill>
                  <a:schemeClr val="tx1"/>
                </a:solidFill>
              </a:rPr>
              <a:t>, помощь ученым и экспертам, изучающим историю и технологию упаковки. Поддержка учащихся и студентов, ведущих исследовательские работы (в т.ч. написание курсовых и дипломных работ) по тематике экспозиций Музея.</a:t>
            </a:r>
          </a:p>
          <a:p>
            <a:pPr marL="617220" lvl="1" indent="-342900">
              <a:lnSpc>
                <a:spcPct val="80000"/>
              </a:lnSpc>
              <a:buFont typeface="+mj-lt"/>
              <a:buAutoNum type="arabicPeriod" startAt="8"/>
            </a:pPr>
            <a:r>
              <a:rPr lang="ru-RU" sz="1400" b="1" dirty="0" smtClean="0">
                <a:solidFill>
                  <a:srgbClr val="00B0F0"/>
                </a:solidFill>
              </a:rPr>
              <a:t>Издательская </a:t>
            </a:r>
            <a:r>
              <a:rPr lang="ru-RU" sz="1400" b="1" dirty="0">
                <a:solidFill>
                  <a:srgbClr val="00B0F0"/>
                </a:solidFill>
              </a:rPr>
              <a:t>деятельность </a:t>
            </a:r>
            <a:r>
              <a:rPr lang="ru-RU" sz="1400" dirty="0">
                <a:solidFill>
                  <a:schemeClr val="tx1"/>
                </a:solidFill>
              </a:rPr>
              <a:t>по тематике Музея, в том числе: буклеты, альбомы и книги на основе музейных коллекций; учебные пособия и лекционные курсы, научные монографии, справочная и образовательная литература по темам, связанным с упаковочной отраслью и ее историей. </a:t>
            </a:r>
            <a:endParaRPr lang="ru-RU" sz="1400" dirty="0" smtClean="0">
              <a:solidFill>
                <a:schemeClr val="tx1"/>
              </a:solidFill>
            </a:endParaRPr>
          </a:p>
          <a:p>
            <a:pPr marL="617220" lvl="1" indent="-342900">
              <a:lnSpc>
                <a:spcPct val="80000"/>
              </a:lnSpc>
              <a:buFont typeface="+mj-lt"/>
              <a:buAutoNum type="arabicPeriod" startAt="8"/>
            </a:pPr>
            <a:r>
              <a:rPr lang="ru-RU" sz="1400" b="1" dirty="0" smtClean="0">
                <a:solidFill>
                  <a:srgbClr val="00B0F0"/>
                </a:solidFill>
              </a:rPr>
              <a:t>Взаимодействие </a:t>
            </a:r>
            <a:r>
              <a:rPr lang="ru-RU" sz="1400" b="1" dirty="0">
                <a:solidFill>
                  <a:srgbClr val="00B0F0"/>
                </a:solidFill>
              </a:rPr>
              <a:t>с предприятиями</a:t>
            </a:r>
            <a:r>
              <a:rPr lang="ru-RU" sz="1400" dirty="0">
                <a:solidFill>
                  <a:srgbClr val="00B0F0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упаковочной индустрии и пищевой отрасли с целью содействовать повышению квалификации специалистов отрасли и улучшению конкурентоспособности отечественных упакованных товаров. Проведение конференций, круглых столов и других отраслевых мероприятий с участием экспертов научно-образовательной и производственной сферы. </a:t>
            </a:r>
          </a:p>
          <a:p>
            <a:pPr marL="617220" lvl="1" indent="-342900">
              <a:lnSpc>
                <a:spcPct val="80000"/>
              </a:lnSpc>
              <a:buFont typeface="+mj-lt"/>
              <a:buAutoNum type="arabicPeriod" startAt="8"/>
            </a:pPr>
            <a:r>
              <a:rPr lang="ru-RU" sz="1400" b="1" dirty="0">
                <a:solidFill>
                  <a:srgbClr val="00B0F0"/>
                </a:solidFill>
              </a:rPr>
              <a:t>Международный обмен</a:t>
            </a:r>
            <a:r>
              <a:rPr lang="ru-RU" sz="1400" dirty="0">
                <a:solidFill>
                  <a:schemeClr val="tx1"/>
                </a:solidFill>
              </a:rPr>
              <a:t> с известными зарубежными музеями упаковки. Организация международного сотрудничества в сфере образования и повышения квалификации в упаковочной </a:t>
            </a:r>
            <a:r>
              <a:rPr lang="ru-RU" sz="1400" dirty="0" smtClean="0">
                <a:solidFill>
                  <a:schemeClr val="tx1"/>
                </a:solidFill>
              </a:rPr>
              <a:t>отрасли. Работа </a:t>
            </a:r>
            <a:r>
              <a:rPr lang="ru-RU" sz="1400" dirty="0">
                <a:solidFill>
                  <a:schemeClr val="tx1"/>
                </a:solidFill>
              </a:rPr>
              <a:t>с объединениями</a:t>
            </a:r>
            <a:r>
              <a:rPr lang="ru-RU" sz="1400" dirty="0">
                <a:solidFill>
                  <a:srgbClr val="00B0F0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предпринимателей, дизайнерами, клубами коллекционеров и др. заинтересованными лицами, способными оказать содействие в работе Музея. </a:t>
            </a:r>
            <a:endParaRPr lang="ru-RU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056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23" y="-12576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7. Целевые аудитории Музея</a:t>
            </a:r>
            <a:endParaRPr lang="ru-RU" sz="32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BF2B-ACCF-4BE0-97B2-3A83749F2B53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641373" y="1412776"/>
            <a:ext cx="7886700" cy="4351338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Экспозиция Музея упаковки будет интер</a:t>
            </a:r>
            <a:r>
              <a:rPr lang="ru-RU" sz="2000" dirty="0">
                <a:solidFill>
                  <a:schemeClr val="tx1"/>
                </a:solidFill>
              </a:rPr>
              <a:t>е</a:t>
            </a:r>
            <a:r>
              <a:rPr lang="ru-RU" sz="2000" dirty="0" smtClean="0">
                <a:solidFill>
                  <a:schemeClr val="tx1"/>
                </a:solidFill>
              </a:rPr>
              <a:t>сна следующим категориям посетителей:</a:t>
            </a:r>
          </a:p>
          <a:p>
            <a:pPr marL="274320" lvl="1" indent="0"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</a:rPr>
              <a:t>школьники (разных возрастных категорий);</a:t>
            </a:r>
          </a:p>
          <a:p>
            <a:pPr lvl="1"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</a:rPr>
              <a:t>студенты университетов и колледжей , специальность которых  связана с упаковкой (в том числе технология и дизайн упаковки, пищевая промышленность и другие отрасли, где применяется упаковка);</a:t>
            </a:r>
          </a:p>
          <a:p>
            <a:pPr lvl="1"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</a:rPr>
              <a:t>предприниматели и специалисты упаковочной индустрии и смежных отраслей; </a:t>
            </a:r>
          </a:p>
          <a:p>
            <a:pPr lvl="1"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</a:rPr>
              <a:t>широкая публика, «музейные туристы» из Москвы и других регионов России.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5056458"/>
      </p:ext>
    </p:extLst>
  </p:cSld>
  <p:clrMapOvr>
    <a:masterClrMapping/>
  </p:clrMapOvr>
</p:sld>
</file>

<file path=ppt/theme/theme1.xml><?xml version="1.0" encoding="utf-8"?>
<a:theme xmlns:a="http://schemas.openxmlformats.org/drawingml/2006/main" name="НОВЦ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НОВЦ</Template>
  <TotalTime>356</TotalTime>
  <Words>1183</Words>
  <Application>Microsoft Office PowerPoint</Application>
  <PresentationFormat>Экран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НОВЦ</vt:lpstr>
      <vt:lpstr>Презентация PowerPoint</vt:lpstr>
      <vt:lpstr>1. История Музея упаковки</vt:lpstr>
      <vt:lpstr>2. Задачи Музея упаковки</vt:lpstr>
      <vt:lpstr>3. Коллекции Музея упаковки</vt:lpstr>
      <vt:lpstr>4. Экспозиция Музея упаковки</vt:lpstr>
      <vt:lpstr>5. Форматы экспонирования</vt:lpstr>
      <vt:lpstr>6. Направления деятельности</vt:lpstr>
      <vt:lpstr>6. Направления деятельности</vt:lpstr>
      <vt:lpstr>7. Целевые аудитории Музея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Бизнес-план  создания и развития Музея упаковки на базе Института системной автоматизации, ИТ и предпринимательства МГУТУ им. К.Г. Разумовского (ПКУ)</dc:title>
  <dc:creator>Serge</dc:creator>
  <cp:lastModifiedBy>Сергей</cp:lastModifiedBy>
  <cp:revision>112</cp:revision>
  <dcterms:created xsi:type="dcterms:W3CDTF">2017-12-14T05:05:49Z</dcterms:created>
  <dcterms:modified xsi:type="dcterms:W3CDTF">2018-02-21T13:42:17Z</dcterms:modified>
</cp:coreProperties>
</file>